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8" r:id="rId4"/>
    <p:sldId id="259" r:id="rId5"/>
    <p:sldId id="267" r:id="rId6"/>
    <p:sldId id="261" r:id="rId7"/>
    <p:sldId id="262" r:id="rId8"/>
    <p:sldId id="263" r:id="rId9"/>
    <p:sldId id="260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906" y="312"/>
      </p:cViewPr>
      <p:guideLst>
        <p:guide pos="3840"/>
        <p:guide orient="horz" pos="2160"/>
        <p:guide orient="horz" pos="913"/>
        <p:guide orient="horz" pos="4088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히어로즈 오브 </a:t>
            </a:r>
            <a:r>
              <a:rPr lang="ko-KR" altLang="en-US" dirty="0" err="1"/>
              <a:t>마이트</a:t>
            </a:r>
            <a:r>
              <a:rPr lang="ko-KR" altLang="en-US" dirty="0"/>
              <a:t> 앤 매직 </a:t>
            </a:r>
            <a:r>
              <a:rPr lang="en-US" altLang="ko-KR" dirty="0"/>
              <a:t>5 </a:t>
            </a:r>
            <a:br>
              <a:rPr lang="en-US" altLang="ko-KR" dirty="0"/>
            </a:br>
            <a:r>
              <a:rPr lang="ko-KR" altLang="en-US" dirty="0"/>
              <a:t>영웅 역기획서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기술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pic>
        <p:nvPicPr>
          <p:cNvPr id="13" name="그림 12" descr="스크린샷, PC 게임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8180296-2681-46B4-EEF5-70274DE4B7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3627709" cy="504018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6D9173-0462-67A7-F1E5-69F0E0796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32946"/>
              </p:ext>
            </p:extLst>
          </p:nvPr>
        </p:nvGraphicFramePr>
        <p:xfrm>
          <a:off x="5163176" y="1573961"/>
          <a:ext cx="552005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055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습득할 수 있는 일종의 패시브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영웅은 기본적으로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기술을 습득하고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63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기술 선택지와 자신의 클래스 전용 기술을 습득할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11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기술을 하급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상급의 등급이 존재하며 등급별로 능력치를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745993"/>
                  </a:ext>
                </a:extLst>
              </a:tr>
            </a:tbl>
          </a:graphicData>
        </a:graphic>
      </p:graphicFrame>
      <p:pic>
        <p:nvPicPr>
          <p:cNvPr id="9" name="그림 8" descr="텍스트, 스크린샷, 인간의 얼굴, 만화 영화이(가) 표시된 사진&#10;&#10;자동 생성된 설명">
            <a:extLst>
              <a:ext uri="{FF2B5EF4-FFF2-40B4-BE49-F238E27FC236}">
                <a16:creationId xmlns:a16="http://schemas.microsoft.com/office/drawing/2014/main" id="{181187F0-45F5-84E4-56BD-C4A1C5916B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" t="2344" r="1483" b="1243"/>
          <a:stretch/>
        </p:blipFill>
        <p:spPr>
          <a:xfrm>
            <a:off x="4591321" y="3079659"/>
            <a:ext cx="2847703" cy="3409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DF2596-9BFD-6EF6-B2B7-0D754FD080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848" y="3079659"/>
            <a:ext cx="3120383" cy="34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6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기술 및 능력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pic>
        <p:nvPicPr>
          <p:cNvPr id="16" name="그림 15" descr="스크린샷, PC 게임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446A6F29-9EC4-1E60-3083-20135B1D78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3623456" cy="504031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428642-B441-1D2B-1967-74CE0FF69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73044"/>
              </p:ext>
            </p:extLst>
          </p:nvPr>
        </p:nvGraphicFramePr>
        <p:xfrm>
          <a:off x="4876421" y="1554314"/>
          <a:ext cx="64757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791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습득한 기술 선택지에 포함된 일종의 패시브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기술의 등급 별로 배울 수 있는 다양한 능력이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56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기술과 달리 간단한 수치를 상승 시키는 것이 아닌 다양한 기능을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1167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47393B-DC3D-05DB-AAD7-33CF65E56A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420" y="2761248"/>
            <a:ext cx="2591179" cy="386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영웅 기록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pic>
        <p:nvPicPr>
          <p:cNvPr id="17" name="그림 16" descr="텍스트, 스크린샷, PC 게임, 만화 영화이(가) 표시된 사진&#10;&#10;자동 생성된 설명">
            <a:extLst>
              <a:ext uri="{FF2B5EF4-FFF2-40B4-BE49-F238E27FC236}">
                <a16:creationId xmlns:a16="http://schemas.microsoft.com/office/drawing/2014/main" id="{ED7A25F0-2648-0EEE-18F2-285A12F01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7" y="1449388"/>
            <a:ext cx="3627803" cy="5040311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D208D7-EFB9-81F4-A8F8-0DE145C7F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98177"/>
              </p:ext>
            </p:extLst>
          </p:nvPr>
        </p:nvGraphicFramePr>
        <p:xfrm>
          <a:off x="6096000" y="2697480"/>
          <a:ext cx="38150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5080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 기록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영웅의 배경 스토리가 정리되어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80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특별 기술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6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 별로 가지고 있는 일종의 특성이다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95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영웅이 가지고 있는 특별 기술에 따라서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영웅의 운영 방법을 고민하고 운영하게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06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6B13964-53EC-48B5-9FA0-1215D6439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4037"/>
              </p:ext>
            </p:extLst>
          </p:nvPr>
        </p:nvGraphicFramePr>
        <p:xfrm>
          <a:off x="6096000" y="2148840"/>
          <a:ext cx="525621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3">
                  <a:extLst>
                    <a:ext uri="{9D8B030D-6E8A-4147-A177-3AD203B41FA5}">
                      <a16:colId xmlns:a16="http://schemas.microsoft.com/office/drawing/2014/main" val="398598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 이란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445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히오로즈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오브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마이트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앤 매직 시리즈에서 유닛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병사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들을 이끄는 존재로 실질적으로 게임 필드를 돌아다니는 존재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지휘관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별로 다른 형태를 가지고 있으며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영운은 컨트롤 하고 있는 플레이어에게 배정된 색의 깃발을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62712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B05DA1-C606-CD11-E05D-88B194690343}"/>
              </a:ext>
            </a:extLst>
          </p:cNvPr>
          <p:cNvGrpSpPr>
            <a:grpSpLocks noChangeAspect="1"/>
          </p:cNvGrpSpPr>
          <p:nvPr/>
        </p:nvGrpSpPr>
        <p:grpSpPr>
          <a:xfrm>
            <a:off x="833590" y="2000386"/>
            <a:ext cx="5262410" cy="3157446"/>
            <a:chOff x="839787" y="1449388"/>
            <a:chExt cx="3600000" cy="2160000"/>
          </a:xfrm>
        </p:grpSpPr>
        <p:pic>
          <p:nvPicPr>
            <p:cNvPr id="11" name="그림 10" descr="스크린샷, 텍스트, 만화 영화, PC 게임이(가) 표시된 사진&#10;&#10;자동 생성된 설명">
              <a:extLst>
                <a:ext uri="{FF2B5EF4-FFF2-40B4-BE49-F238E27FC236}">
                  <a16:creationId xmlns:a16="http://schemas.microsoft.com/office/drawing/2014/main" id="{AEEA99D0-8192-EED5-8544-F0A68824F92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39787" y="1449388"/>
              <a:ext cx="1800000" cy="2160000"/>
            </a:xfrm>
            <a:prstGeom prst="rect">
              <a:avLst/>
            </a:prstGeom>
          </p:spPr>
        </p:pic>
        <p:pic>
          <p:nvPicPr>
            <p:cNvPr id="19" name="그림 18" descr="스크린샷, PC 게임, 텍스트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4637D348-3C09-9D95-0E20-C2F9DB18103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9787" y="1449388"/>
              <a:ext cx="1800000" cy="21600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8EBE08-0CCE-428E-5F4A-0111D7DF4428}"/>
              </a:ext>
            </a:extLst>
          </p:cNvPr>
          <p:cNvSpPr txBox="1"/>
          <p:nvPr/>
        </p:nvSpPr>
        <p:spPr>
          <a:xfrm>
            <a:off x="1456860" y="5216435"/>
            <a:ext cx="138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전투 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EC4FA-FBA9-3A9D-A1E5-98DE0A62AF77}"/>
              </a:ext>
            </a:extLst>
          </p:cNvPr>
          <p:cNvSpPr txBox="1"/>
          <p:nvPr/>
        </p:nvSpPr>
        <p:spPr>
          <a:xfrm>
            <a:off x="4088065" y="5216434"/>
            <a:ext cx="138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필드 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성장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272A10A-0FC8-FE0A-6261-FBA64987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59385"/>
              </p:ext>
            </p:extLst>
          </p:nvPr>
        </p:nvGraphicFramePr>
        <p:xfrm>
          <a:off x="5299392" y="1468438"/>
          <a:ext cx="60550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5043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레벨 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일정량 이상의 경험치를 모을 경우 영웅의 레벨이 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레벨 상승 시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지식 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능력치가 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97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상승하는 능력치는 영웅의 클래스에 따라 상승 확률이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79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무작위로 선택된 기술 선택지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 선택지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개를 선택해 습득할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526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기술을 습득할 경우 다음 레벨 업에서 해당 기술의 다음 단계 기술을 습득할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17812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1CB88AA-D1F0-0C25-C2BA-B57773DC89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566" y="1449388"/>
            <a:ext cx="4239259" cy="50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이동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1E9033-24E6-C999-AF1E-432C4DFDA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2236152"/>
            <a:ext cx="3703637" cy="3134443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272A10A-0FC8-FE0A-6261-FBA64987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503270"/>
              </p:ext>
            </p:extLst>
          </p:nvPr>
        </p:nvGraphicFramePr>
        <p:xfrm>
          <a:off x="5173344" y="2157454"/>
          <a:ext cx="604551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5518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필드에서 자신의 영웅을 선택한 다음 원하는 목적지로 이동 시킬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영웅의 목적지를 선택했을 경우 영웅의 이동 경로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이동할 수 있는 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목적지에 도달하는 턴의 숫자가 표기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54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07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이동력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58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소비하여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618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이동력은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턴이 지날 경우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24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이동력은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기본적으로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2500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이며 필드를 사각 타일로 나눌 경우 가로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세로로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칸을 이동할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대각선을 이동할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566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이동력은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아티팩트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병참술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필드 오브젝트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젊음의 연못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전장의 깃발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오아시스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마구간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상승 시킬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591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지형의 속성과 영웅의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클라스에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따라 소모되는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이동력의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변동이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404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60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272A10A-0FC8-FE0A-6261-FBA64987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30975"/>
              </p:ext>
            </p:extLst>
          </p:nvPr>
        </p:nvGraphicFramePr>
        <p:xfrm>
          <a:off x="5420994" y="3017520"/>
          <a:ext cx="565499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993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공격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영웅은 적 유닛을 직접 공격할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공격은 적 유닛의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유닛의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레벨에 따라서 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54773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F473128-4069-6646-ECEF-C0A3D0AFD0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30" y="1449388"/>
            <a:ext cx="4132020" cy="2280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1DA577-B6A4-0961-D1E1-468046587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565" y="3739561"/>
            <a:ext cx="4132020" cy="27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0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고용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8" name="그림 17" descr="텍스트, 스크린샷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6F2BF325-C3A1-AF76-ECAE-571EF45B3F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2371801"/>
            <a:ext cx="2957149" cy="4113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2C0ACB9-9AF6-B549-0F48-02EA2952A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8" y="1449388"/>
            <a:ext cx="4594361" cy="788715"/>
          </a:xfrm>
          <a:prstGeom prst="rect">
            <a:avLst/>
          </a:prstGeom>
        </p:spPr>
      </p:pic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50B54902-D205-0448-28D7-8BBFD4FD7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257046"/>
              </p:ext>
            </p:extLst>
          </p:nvPr>
        </p:nvGraphicFramePr>
        <p:xfrm>
          <a:off x="4807132" y="3431178"/>
          <a:ext cx="587724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7243">
                  <a:extLst>
                    <a:ext uri="{9D8B030D-6E8A-4147-A177-3AD203B41FA5}">
                      <a16:colId xmlns:a16="http://schemas.microsoft.com/office/drawing/2014/main" val="398598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게임에서 영웅을 얻는 방법에는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가지 방법이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627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첫 번째는 게임 시작 시 얻게 되는 영웅이다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게임 시작 시 원하는 영웅을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950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두 번째는 선술집으로 고용하는 것 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타운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선술집에서 일정량의 금을 지급하고 영웅을 고용할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3189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EAB494-91E8-9DB6-CECA-F9A4463A1A8D}"/>
              </a:ext>
            </a:extLst>
          </p:cNvPr>
          <p:cNvSpPr txBox="1"/>
          <p:nvPr/>
        </p:nvSpPr>
        <p:spPr>
          <a:xfrm>
            <a:off x="4180115" y="2238103"/>
            <a:ext cx="1254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게임 시작 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C7A6E-22E2-1A00-E21B-2D5CEB3D6DEE}"/>
              </a:ext>
            </a:extLst>
          </p:cNvPr>
          <p:cNvSpPr txBox="1"/>
          <p:nvPr/>
        </p:nvSpPr>
        <p:spPr>
          <a:xfrm>
            <a:off x="3796937" y="6181923"/>
            <a:ext cx="1254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선술집</a:t>
            </a:r>
          </a:p>
        </p:txBody>
      </p:sp>
    </p:spTree>
    <p:extLst>
      <p:ext uri="{BB962C8B-B14F-4D97-AF65-F5344CB8AC3E}">
        <p14:creationId xmlns:p14="http://schemas.microsoft.com/office/powerpoint/2010/main" val="338318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부대 및 능력치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pic>
        <p:nvPicPr>
          <p:cNvPr id="7" name="그림 6" descr="텍스트, 스크린샷, PC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A42DE838-F023-2849-EF84-8B5644126F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3584166" cy="503868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E8D883-B571-9BF0-129B-FF73F6143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31952"/>
              </p:ext>
            </p:extLst>
          </p:nvPr>
        </p:nvGraphicFramePr>
        <p:xfrm>
          <a:off x="5128260" y="1774171"/>
          <a:ext cx="5658168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  <a:gridCol w="4878388">
                  <a:extLst>
                    <a:ext uri="{9D8B030D-6E8A-4147-A177-3AD203B41FA5}">
                      <a16:colId xmlns:a16="http://schemas.microsoft.com/office/drawing/2014/main" val="28745798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영웅은 다양한 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부대원들의 공격력을 해당 영웅의 능력치 만큼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86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부대원들의 방어력을 해당 영웅의 능력치 만큼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416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시전하는 마법의 데미지와 지속 시간을 결정한다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714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MP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최대치를 결정한다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062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부대원들의 사기를 해당 영웅의 능력치 만큼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82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부대원들의 행운을 해당 영웅의 능력치 만큼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75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마법을 사용할 때 사용하는 자원이다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723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516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68636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종류의 부대를 이끌 수 있고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종류의 전투 기계를 보유할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515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쇠뇌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전투 시 무작위 적을 원거리에서 공격한다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35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구급 천막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전투 시 피해를 입은 무작위 아군을 치료한다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7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탄약 수레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전투 중 아군 원거리 유닛들의 탄약을 보충해 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발석기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공성전에서 적의 성벽과 성문을 공격한다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50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21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인벤토리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pic>
        <p:nvPicPr>
          <p:cNvPr id="11" name="그림 10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14DBD99-8696-3C4E-31DA-BB352C958E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3584166" cy="503868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F0CCBD-B7ED-5B0F-647E-7985DFA66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71863"/>
              </p:ext>
            </p:extLst>
          </p:nvPr>
        </p:nvGraphicFramePr>
        <p:xfrm>
          <a:off x="5827394" y="2458198"/>
          <a:ext cx="427704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7043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아티팩트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작용할 수 있는 장비 아이템이다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종류가 있으며 반지의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착용이 가능한다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11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29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인벤토리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767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영웅이 보유하고 있는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아티팩트를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24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37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마법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4ABCCD4-838D-B677-3E13-0BFF7947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2343550"/>
            <a:ext cx="4085092" cy="2550667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B145DE7-2599-C79C-A2B9-E02200D3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28609"/>
              </p:ext>
            </p:extLst>
          </p:nvPr>
        </p:nvGraphicFramePr>
        <p:xfrm>
          <a:off x="5190309" y="1702957"/>
          <a:ext cx="622839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  <a:gridCol w="4969193">
                  <a:extLst>
                    <a:ext uri="{9D8B030D-6E8A-4147-A177-3AD203B41FA5}">
                      <a16:colId xmlns:a16="http://schemas.microsoft.com/office/drawing/2014/main" val="134246161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사용할 수 있는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가지의 분류가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116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69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사용할 수 있는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575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모험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필드의 이동 중에 사용하는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64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파괴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적군을 공격하는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적을 직접적으로 공격하여 피해를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078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백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아군을 지원하는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아군의 체력을 회복 시키거나 능력치를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108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흑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적군을 방해하는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적의 능력치를 감소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03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소환에 관련된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중에 정령을 소환하거나 적에게 피해를 주거나 함정을 설치한다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916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특별 전투 능력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종족만 사용할 수 있는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98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룬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포트리스 타운 전용 마법으로 자원을 소비하여 사용하는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자원을 소비하여 능력치를 폭발적으로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164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함성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스트롱홀드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타운 전용 마법으로 유닛의 분노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수치에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비례한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1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Pages>7</Pages>
  <Words>752</Words>
  <Characters>0</Characters>
  <Application>Microsoft Office PowerPoint</Application>
  <DocSecurity>0</DocSecurity>
  <PresentationFormat>와이드스크린</PresentationFormat>
  <Lines>0</Lines>
  <Paragraphs>133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히어로즈 오브 마이트 앤 매직 5  영웅 역기획서</vt:lpstr>
      <vt:lpstr>개요</vt:lpstr>
      <vt:lpstr>성장</vt:lpstr>
      <vt:lpstr>필드 이동</vt:lpstr>
      <vt:lpstr>공격</vt:lpstr>
      <vt:lpstr>고용</vt:lpstr>
      <vt:lpstr>부대 및 능력치</vt:lpstr>
      <vt:lpstr>인벤토리</vt:lpstr>
      <vt:lpstr>마법</vt:lpstr>
      <vt:lpstr>기술</vt:lpstr>
      <vt:lpstr>기술 및 능력</vt:lpstr>
      <vt:lpstr>영웅 기록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177</cp:revision>
  <dcterms:modified xsi:type="dcterms:W3CDTF">2024-04-08T19:27:08Z</dcterms:modified>
  <cp:version>9.103.97.45139</cp:version>
</cp:coreProperties>
</file>